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DEVELOPMENT GROUP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0584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7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Home Is</a:t>
            </a:r>
            <a:endParaRPr lang="en-US" sz="78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7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Engine.</a:t>
            </a:r>
            <a:endParaRPr lang="en-US" sz="7800" dirty="0"/>
          </a:p>
        </p:txBody>
      </p:sp>
      <p:sp>
        <p:nvSpPr>
          <p:cNvPr id="5" name="Text 3"/>
          <p:cNvSpPr/>
          <p:nvPr/>
        </p:nvSpPr>
        <p:spPr>
          <a:xfrm>
            <a:off x="548640" y="44805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A9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homeowner's guide to turning equity into rental income and new-construction profit — with RMC managing every step.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48640" y="5852160"/>
            <a:ext cx="548640" cy="45720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59893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STRATEGIES  ·  ONE PARTNER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645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DEVELOPMENT GROUP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817352" y="164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8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6400800"/>
            <a:ext cx="11274552" cy="0"/>
          </a:xfrm>
          <a:prstGeom prst="line">
            <a:avLst/>
          </a:prstGeom>
          <a:noFill/>
          <a:ln w="9525">
            <a:solidFill>
              <a:srgbClr val="D9D2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wealth through real estate.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IDEA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14300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Most homeowners are sitting on the cheapest down payment they’ll ever access.</a:t>
            </a:r>
            <a:endParaRPr lang="en-US" sz="3400" dirty="0"/>
          </a:p>
        </p:txBody>
      </p:sp>
      <p:sp>
        <p:nvSpPr>
          <p:cNvPr id="9" name="Shape 7"/>
          <p:cNvSpPr/>
          <p:nvPr/>
        </p:nvSpPr>
        <p:spPr>
          <a:xfrm>
            <a:off x="548640" y="3108960"/>
            <a:ext cx="356616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3108960"/>
            <a:ext cx="54864" cy="274320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2461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U.S. HOMEOWNER EQUITY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22960" y="3611880"/>
            <a:ext cx="32004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B1F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$315K</a:t>
            </a:r>
            <a:endParaRPr lang="en-US" sz="7200" dirty="0"/>
          </a:p>
        </p:txBody>
      </p:sp>
      <p:sp>
        <p:nvSpPr>
          <p:cNvPr id="13" name="Text 11"/>
          <p:cNvSpPr/>
          <p:nvPr/>
        </p:nvSpPr>
        <p:spPr>
          <a:xfrm>
            <a:off x="822960" y="52120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Reserve, 2024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343400" y="3108960"/>
            <a:ext cx="356616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43400" y="3108960"/>
            <a:ext cx="54864" cy="274320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16" name="Text 14"/>
          <p:cNvSpPr/>
          <p:nvPr/>
        </p:nvSpPr>
        <p:spPr>
          <a:xfrm>
            <a:off x="4617720" y="32461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HELOC ACCESS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617720" y="3611880"/>
            <a:ext cx="32004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B1F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70–85%</a:t>
            </a:r>
            <a:endParaRPr lang="en-US" sz="7200" dirty="0"/>
          </a:p>
        </p:txBody>
      </p:sp>
      <p:sp>
        <p:nvSpPr>
          <p:cNvPr id="18" name="Text 16"/>
          <p:cNvSpPr/>
          <p:nvPr/>
        </p:nvSpPr>
        <p:spPr>
          <a:xfrm>
            <a:off x="4617720" y="52120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available equity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138160" y="3108960"/>
            <a:ext cx="356616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38160" y="3108960"/>
            <a:ext cx="54864" cy="2743200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21" name="Text 19"/>
          <p:cNvSpPr/>
          <p:nvPr/>
        </p:nvSpPr>
        <p:spPr>
          <a:xfrm>
            <a:off x="8412480" y="32461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IT'S EARNING TODAY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412480" y="3611880"/>
            <a:ext cx="32004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9A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$0</a:t>
            </a:r>
            <a:endParaRPr lang="en-US" sz="7200" dirty="0"/>
          </a:p>
        </p:txBody>
      </p:sp>
      <p:sp>
        <p:nvSpPr>
          <p:cNvPr id="23" name="Text 21"/>
          <p:cNvSpPr/>
          <p:nvPr/>
        </p:nvSpPr>
        <p:spPr>
          <a:xfrm>
            <a:off x="8412480" y="52120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sitting in walls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645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DEVELOPMENT GROUP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817352" y="164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8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6400800"/>
            <a:ext cx="11274552" cy="0"/>
          </a:xfrm>
          <a:prstGeom prst="line">
            <a:avLst/>
          </a:prstGeom>
          <a:noFill/>
          <a:ln w="9525">
            <a:solidFill>
              <a:srgbClr val="D9D2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wealth through real estate.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PATHS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1430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Same starting point. Two ways to build wealth.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48640" y="228600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D9D2C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286000"/>
            <a:ext cx="5486400" cy="54864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4231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77240" y="297180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Cash-flowing rental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77240" y="35204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Equity → DSCR Loan → Rental Income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77240" y="4023360"/>
            <a:ext cx="320040" cy="320040"/>
          </a:xfrm>
          <a:prstGeom prst="rect">
            <a:avLst/>
          </a:prstGeom>
          <a:solidFill>
            <a:srgbClr val="0B1F3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88720" y="402336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equity with a HELOC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77240" y="4526280"/>
            <a:ext cx="320040" cy="320040"/>
          </a:xfrm>
          <a:prstGeom prst="rect">
            <a:avLst/>
          </a:prstGeom>
          <a:solidFill>
            <a:srgbClr val="0B1F3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88720" y="452628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a rental qualified on rents — not your W-2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77240" y="5029200"/>
            <a:ext cx="320040" cy="320040"/>
          </a:xfrm>
          <a:prstGeom prst="rect">
            <a:avLst/>
          </a:prstGeom>
          <a:solidFill>
            <a:srgbClr val="0B1F3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188720" y="50292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pays the mortgage and the HELOC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77240" y="5532120"/>
            <a:ext cx="320040" cy="320040"/>
          </a:xfrm>
          <a:prstGeom prst="rect">
            <a:avLst/>
          </a:prstGeom>
          <a:solidFill>
            <a:srgbClr val="0B1F3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188720" y="553212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Pocket monthly cash flow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217920" y="2286000"/>
            <a:ext cx="5486400" cy="393192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D9D2C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217920" y="2286000"/>
            <a:ext cx="5486400" cy="548640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46520" y="24231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46520" y="297180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&amp; sell for profit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6446520" y="35204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Equity → New Construction → Sale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446520" y="4023360"/>
            <a:ext cx="320040" cy="320040"/>
          </a:xfrm>
          <a:prstGeom prst="rect">
            <a:avLst/>
          </a:prstGeom>
          <a:solidFill>
            <a:srgbClr val="C9A2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858000" y="402336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equity with a HELOC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446520" y="4526280"/>
            <a:ext cx="320040" cy="320040"/>
          </a:xfrm>
          <a:prstGeom prst="rect">
            <a:avLst/>
          </a:prstGeom>
          <a:solidFill>
            <a:srgbClr val="C9A2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58000" y="452628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builds a spec home you fund the down payment on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446520" y="5029200"/>
            <a:ext cx="320040" cy="320040"/>
          </a:xfrm>
          <a:prstGeom prst="rect">
            <a:avLst/>
          </a:prstGeom>
          <a:solidFill>
            <a:srgbClr val="C9A2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858000" y="50292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loan covers the build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446520" y="5532120"/>
            <a:ext cx="320040" cy="320040"/>
          </a:xfrm>
          <a:prstGeom prst="rect">
            <a:avLst/>
          </a:prstGeom>
          <a:solidFill>
            <a:srgbClr val="C9A2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858000" y="553212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at retail — keep the spread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645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DEVELOPMENT GROUP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817352" y="164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8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6400800"/>
            <a:ext cx="11274552" cy="0"/>
          </a:xfrm>
          <a:prstGeom prst="line">
            <a:avLst/>
          </a:prstGeom>
          <a:noFill/>
          <a:ln w="9525">
            <a:solidFill>
              <a:srgbClr val="D9D2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wealth through real estate.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1 · BUY &amp; HOLD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Strategy 1 — Home Equity → DSCR Rental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54864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377440"/>
            <a:ext cx="2697480" cy="73152"/>
          </a:xfrm>
          <a:prstGeom prst="rect">
            <a:avLst/>
          </a:prstGeom>
          <a:solidFill>
            <a:srgbClr val="2E7D5B"/>
          </a:solidFill>
          <a:ln/>
        </p:spPr>
      </p:sp>
      <p:sp>
        <p:nvSpPr>
          <p:cNvPr id="11" name="Shape 9"/>
          <p:cNvSpPr/>
          <p:nvPr/>
        </p:nvSpPr>
        <p:spPr>
          <a:xfrm>
            <a:off x="77724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7724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Tap your home equity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7724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 HELOC or cash-out refi on your primary residence. Typical access: 70–85% of equity. This becomes your down payment + reserves.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268980" y="3657600"/>
            <a:ext cx="1645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42900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29000" y="2377440"/>
            <a:ext cx="2697480" cy="73152"/>
          </a:xfrm>
          <a:prstGeom prst="rect">
            <a:avLst/>
          </a:prstGeom>
          <a:solidFill>
            <a:srgbClr val="2E7D5B"/>
          </a:solidFill>
          <a:ln/>
        </p:spPr>
      </p:sp>
      <p:sp>
        <p:nvSpPr>
          <p:cNvPr id="18" name="Shape 16"/>
          <p:cNvSpPr/>
          <p:nvPr/>
        </p:nvSpPr>
        <p:spPr>
          <a:xfrm>
            <a:off x="365760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365760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the right rental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65760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sources cash-flowing single-family and small multi-family properties in vetted growth markets. We underwrite rents, taxes, and insurance for you.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149340" y="3657600"/>
            <a:ext cx="1645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630936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09360" y="2377440"/>
            <a:ext cx="2697480" cy="73152"/>
          </a:xfrm>
          <a:prstGeom prst="rect">
            <a:avLst/>
          </a:prstGeom>
          <a:solidFill>
            <a:srgbClr val="2E7D5B"/>
          </a:solidFill>
          <a:ln/>
        </p:spPr>
      </p:sp>
      <p:sp>
        <p:nvSpPr>
          <p:cNvPr id="25" name="Shape 23"/>
          <p:cNvSpPr/>
          <p:nvPr/>
        </p:nvSpPr>
        <p:spPr>
          <a:xfrm>
            <a:off x="653796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53796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Close with a DSCR loan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53796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DSCR = property rent ÷ debt payment. The lender qualifies the property — not your income. Typical terms: 20–25% down, 30-year fixed.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029700" y="3657600"/>
            <a:ext cx="1645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918972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89720" y="2377440"/>
            <a:ext cx="2697480" cy="73152"/>
          </a:xfrm>
          <a:prstGeom prst="rect">
            <a:avLst/>
          </a:prstGeom>
          <a:solidFill>
            <a:srgbClr val="2E7D5B"/>
          </a:solidFill>
          <a:ln/>
        </p:spPr>
      </p:sp>
      <p:sp>
        <p:nvSpPr>
          <p:cNvPr id="32" name="Shape 30"/>
          <p:cNvSpPr/>
          <p:nvPr/>
        </p:nvSpPr>
        <p:spPr>
          <a:xfrm>
            <a:off x="941832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33" name="Text 31"/>
          <p:cNvSpPr/>
          <p:nvPr/>
        </p:nvSpPr>
        <p:spPr>
          <a:xfrm>
            <a:off x="941832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941832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Collect monthly cash flow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41832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pays rent. Rent covers the DSCR payment, taxes, insurance, management, and your HELOC. The leftover lands in your account every month.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548640" y="56235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0B1F3A"/>
          </a:solidFill>
          <a:ln/>
        </p:spPr>
      </p:sp>
      <p:sp>
        <p:nvSpPr>
          <p:cNvPr id="37" name="Shape 35"/>
          <p:cNvSpPr/>
          <p:nvPr/>
        </p:nvSpPr>
        <p:spPr>
          <a:xfrm>
            <a:off x="548640" y="5623560"/>
            <a:ext cx="73152" cy="777240"/>
          </a:xfrm>
          <a:prstGeom prst="rect">
            <a:avLst/>
          </a:prstGeom>
          <a:solidFill>
            <a:srgbClr val="2E7D5B"/>
          </a:solidFill>
          <a:ln/>
        </p:spPr>
      </p:sp>
      <p:sp>
        <p:nvSpPr>
          <p:cNvPr id="38" name="Text 36"/>
          <p:cNvSpPr/>
          <p:nvPr/>
        </p:nvSpPr>
        <p:spPr>
          <a:xfrm>
            <a:off x="822960" y="568756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A9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NET CASH FLOW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22960" y="59436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$300 – $800 / month, per property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858000" y="58978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A9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Hands-off — RMC manages the entire process.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645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DEVELOPMENT GROUP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817352" y="164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8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6400800"/>
            <a:ext cx="11274552" cy="0"/>
          </a:xfrm>
          <a:prstGeom prst="line">
            <a:avLst/>
          </a:prstGeom>
          <a:noFill/>
          <a:ln w="9525">
            <a:solidFill>
              <a:srgbClr val="D9D2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wealth through real estate.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1 · THE NUMBERS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1430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real example.</a:t>
            </a:r>
            <a:endParaRPr lang="en-US" sz="3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6858000" cy="914400"/>
        </p:xfrm>
        <a:graphic>
          <a:graphicData uri="http://schemas.openxmlformats.org/drawingml/2006/table">
            <a:tbl>
              <a:tblPr/>
              <a:tblGrid>
                <a:gridCol w="4572000"/>
                <a:gridCol w="228600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Home value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$650,000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Existing mortgage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$320,000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Accessible equity (80% LTV)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HELOC drawn for DP + closing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Rental property price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$320,000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DSCR loan @ 25% down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$240,000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Monthly rent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$2,650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All-in monthly expenses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Monthly HELOC service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0B1F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$450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Shape 7"/>
          <p:cNvSpPr/>
          <p:nvPr/>
        </p:nvSpPr>
        <p:spPr>
          <a:xfrm>
            <a:off x="7772400" y="2286000"/>
            <a:ext cx="3840480" cy="3931920"/>
          </a:xfrm>
          <a:prstGeom prst="roundRect">
            <a:avLst>
              <a:gd name="adj" fmla="val 2857"/>
            </a:avLst>
          </a:prstGeom>
          <a:solidFill>
            <a:srgbClr val="0B1F3A"/>
          </a:solidFill>
          <a:ln/>
        </p:spPr>
      </p:sp>
      <p:sp>
        <p:nvSpPr>
          <p:cNvPr id="11" name="Shape 8"/>
          <p:cNvSpPr/>
          <p:nvPr/>
        </p:nvSpPr>
        <p:spPr>
          <a:xfrm>
            <a:off x="7772400" y="2286000"/>
            <a:ext cx="3840480" cy="73152"/>
          </a:xfrm>
          <a:prstGeom prst="rect">
            <a:avLst/>
          </a:prstGeom>
          <a:solidFill>
            <a:srgbClr val="2E7D5B"/>
          </a:solidFill>
          <a:ln/>
        </p:spPr>
      </p:sp>
      <p:sp>
        <p:nvSpPr>
          <p:cNvPr id="12" name="Text 9"/>
          <p:cNvSpPr/>
          <p:nvPr/>
        </p:nvSpPr>
        <p:spPr>
          <a:xfrm>
            <a:off x="7955280" y="25146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NET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955280" y="283464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$200</a:t>
            </a:r>
            <a:endParaRPr lang="en-US" sz="8000" dirty="0"/>
          </a:p>
        </p:txBody>
      </p:sp>
      <p:sp>
        <p:nvSpPr>
          <p:cNvPr id="14" name="Text 11"/>
          <p:cNvSpPr/>
          <p:nvPr/>
        </p:nvSpPr>
        <p:spPr>
          <a:xfrm>
            <a:off x="7955280" y="443484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pocket, every month — while a tenant builds your equity in two homes at once.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955280" y="5852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ONE: $2,400  ·  PLUS APPRECIATION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645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DEVELOPMENT GROUP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817352" y="164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8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6400800"/>
            <a:ext cx="11274552" cy="0"/>
          </a:xfrm>
          <a:prstGeom prst="line">
            <a:avLst/>
          </a:prstGeom>
          <a:noFill/>
          <a:ln w="9525">
            <a:solidFill>
              <a:srgbClr val="D9D2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wealth through real estate.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2 · BUILD &amp; SELL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Strategy 2 — Home Equity → New Construction → Sale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54864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377440"/>
            <a:ext cx="2697480" cy="73152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11" name="Shape 9"/>
          <p:cNvSpPr/>
          <p:nvPr/>
        </p:nvSpPr>
        <p:spPr>
          <a:xfrm>
            <a:off x="77724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7724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Tap your home equity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7724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HELOC on your primary funds the lot purchase and the down payment on the construction loan. RMC handles lot selection and feasibility.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268980" y="3657600"/>
            <a:ext cx="1645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42900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29000" y="2377440"/>
            <a:ext cx="2697480" cy="73152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18" name="Shape 16"/>
          <p:cNvSpPr/>
          <p:nvPr/>
        </p:nvSpPr>
        <p:spPr>
          <a:xfrm>
            <a:off x="365760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365760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RMC builds the home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65760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construction loan from our lending partners funds the build. RMC manages permits, the GC, and the full build — you have zero day-to-day responsibility.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149340" y="3657600"/>
            <a:ext cx="1645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630936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09360" y="2377440"/>
            <a:ext cx="2697480" cy="73152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25" name="Shape 23"/>
          <p:cNvSpPr/>
          <p:nvPr/>
        </p:nvSpPr>
        <p:spPr>
          <a:xfrm>
            <a:off x="653796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53796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List and sell at retail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53796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finished, the home goes to market through our listing partners. Modern spec homes in our submarkets typically sell in 30–90 days.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029700" y="3657600"/>
            <a:ext cx="1645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9189720" y="237744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9D2C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89720" y="2377440"/>
            <a:ext cx="2697480" cy="73152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2" name="Shape 30"/>
          <p:cNvSpPr/>
          <p:nvPr/>
        </p:nvSpPr>
        <p:spPr>
          <a:xfrm>
            <a:off x="9418320" y="2606040"/>
            <a:ext cx="548640" cy="548640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33" name="Text 31"/>
          <p:cNvSpPr/>
          <p:nvPr/>
        </p:nvSpPr>
        <p:spPr>
          <a:xfrm>
            <a:off x="941832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9418320" y="32918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Cash out and repay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418320" y="3977640"/>
            <a:ext cx="22402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 proceeds pay off the construction loan first, then your HELOC. The remaining spread is yours — often tax-advantaged when structured right.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548640" y="56235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0B1F3A"/>
          </a:solidFill>
          <a:ln/>
        </p:spPr>
      </p:sp>
      <p:sp>
        <p:nvSpPr>
          <p:cNvPr id="37" name="Shape 35"/>
          <p:cNvSpPr/>
          <p:nvPr/>
        </p:nvSpPr>
        <p:spPr>
          <a:xfrm>
            <a:off x="548640" y="5623560"/>
            <a:ext cx="73152" cy="777240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8" name="Text 36"/>
          <p:cNvSpPr/>
          <p:nvPr/>
        </p:nvSpPr>
        <p:spPr>
          <a:xfrm>
            <a:off x="822960" y="568756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A9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PROJECT PROFIT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22960" y="59436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$60K – $150K per build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858000" y="58978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A9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Hands-off — RMC manages the entire process.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645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 DEVELOPMENT GROUP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817352" y="164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8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6400800"/>
            <a:ext cx="11274552" cy="0"/>
          </a:xfrm>
          <a:prstGeom prst="line">
            <a:avLst/>
          </a:prstGeom>
          <a:noFill/>
          <a:ln w="9525">
            <a:solidFill>
              <a:srgbClr val="D9D2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wealth through real estate.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RMC DEVELOPMENT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11430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own the asset. We do the work.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548640" y="2377440"/>
            <a:ext cx="548640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7620">
            <a:solidFill>
              <a:srgbClr val="D9D2C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" y="2743200"/>
            <a:ext cx="411480" cy="411480"/>
          </a:xfrm>
          <a:prstGeom prst="ellipse">
            <a:avLst/>
          </a:prstGeom>
          <a:solidFill>
            <a:srgbClr val="C9A24A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7432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17320" y="265176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End-to-end execution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417320" y="3108960"/>
            <a:ext cx="4389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Lender intros, property sourcing, underwriting, GC management, listing — all under one roof.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217920" y="2377440"/>
            <a:ext cx="548640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7620">
            <a:solidFill>
              <a:srgbClr val="D9D2C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92240" y="2743200"/>
            <a:ext cx="411480" cy="411480"/>
          </a:xfrm>
          <a:prstGeom prst="ellipse">
            <a:avLst/>
          </a:prstGeom>
          <a:solidFill>
            <a:srgbClr val="C9A24A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27432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086600" y="265176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DSCR &amp; construction lender network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7086600" y="3108960"/>
            <a:ext cx="4389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Pre-built relationships with lenders who specialize in investor loans and ground-up builds.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297680"/>
            <a:ext cx="548640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7620">
            <a:solidFill>
              <a:srgbClr val="D9D2C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2960" y="4663440"/>
            <a:ext cx="411480" cy="411480"/>
          </a:xfrm>
          <a:prstGeom prst="ellipse">
            <a:avLst/>
          </a:prstGeom>
          <a:solidFill>
            <a:srgbClr val="C9A24A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46634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417320" y="45720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Vetted markets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417320" y="5029200"/>
            <a:ext cx="4389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only operate where the rent-to-cost ratios and resale velocities make the numbers work.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217920" y="4297680"/>
            <a:ext cx="548640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7620">
            <a:solidFill>
              <a:srgbClr val="D9D2C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92240" y="4663440"/>
            <a:ext cx="411480" cy="411480"/>
          </a:xfrm>
          <a:prstGeom prst="ellipse">
            <a:avLst/>
          </a:prstGeom>
          <a:solidFill>
            <a:srgbClr val="C9A2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92240" y="46634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086600" y="45720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 transparency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086600" y="5029200"/>
            <a:ext cx="4389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5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deal dashboards, monthly P&amp;L, and direct access to the people running your project.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2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7315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C9A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TALK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058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equity should</a:t>
            </a:r>
            <a:endParaRPr lang="en-US" sz="640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 doing more.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548640" y="4206240"/>
            <a:ext cx="9144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A9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30-minute strategy call. We'll model both paths against your actual equity, your goals, and your timeline — then show you the numbers.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48640" y="5486400"/>
            <a:ext cx="3291840" cy="777240"/>
          </a:xfrm>
          <a:prstGeom prst="roundRect">
            <a:avLst>
              <a:gd name="adj" fmla="val 49412"/>
            </a:avLst>
          </a:prstGeom>
          <a:solidFill>
            <a:srgbClr val="C9A24A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548640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 call →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114800" y="56692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9B6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rmcdevelopment.com  ·  hello@rmcdev.com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2026-05-24T05:50:30Z</dcterms:created>
  <dcterms:modified xsi:type="dcterms:W3CDTF">2026-05-24T05:50:30Z</dcterms:modified>
</cp:coreProperties>
</file>